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70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6E71F-743A-4E5F-9AE8-D91B93155C9E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3E809-D7F0-4FAD-8499-57F166F9C9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3E809-D7F0-4FAD-8499-57F166F9C93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3E809-D7F0-4FAD-8499-57F166F9C93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alpha val="1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Род. собрание\37785__2_\шаблон 2\шаблон 2 титульник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457200"/>
            <a:ext cx="97536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98256" y="3068960"/>
            <a:ext cx="8868518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Детский сад 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– </a:t>
            </a:r>
          </a:p>
          <a:p>
            <a:pPr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новый 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период в жизни 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ребенка </a:t>
            </a:r>
          </a:p>
          <a:p>
            <a:pPr algn="r"/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старший воспитатель,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                                        </a:t>
            </a:r>
            <a:r>
              <a:rPr lang="ru-RU" sz="2400" b="1" dirty="0" err="1" smtClean="0">
                <a:solidFill>
                  <a:schemeClr val="accent2">
                    <a:lumMod val="50000"/>
                  </a:schemeClr>
                </a:solidFill>
              </a:rPr>
              <a:t>Бодрова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Е.В.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424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Причинами тяжелой адаптации к детскому саду могут быть:</a:t>
            </a:r>
            <a:endParaRPr lang="ru-RU" sz="2400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1.     </a:t>
            </a:r>
            <a:r>
              <a:rPr lang="ru-RU" sz="2400" dirty="0" smtClean="0"/>
              <a:t>  Отсутствие в семье режима, совпадающего с режимом детского сада.</a:t>
            </a:r>
          </a:p>
          <a:p>
            <a:r>
              <a:rPr lang="ru-RU" sz="2400" dirty="0" smtClean="0"/>
              <a:t>2.       Наличие у ребенка своеобразных привычек.</a:t>
            </a:r>
          </a:p>
          <a:p>
            <a:r>
              <a:rPr lang="ru-RU" sz="2400" dirty="0" smtClean="0"/>
              <a:t>3.       Неумение занять себя игрушкой.</a:t>
            </a:r>
          </a:p>
          <a:p>
            <a:r>
              <a:rPr lang="ru-RU" sz="2400" dirty="0" smtClean="0"/>
              <a:t>4.       </a:t>
            </a:r>
            <a:r>
              <a:rPr lang="ru-RU" sz="2400" dirty="0" err="1" smtClean="0"/>
              <a:t>Несформированность</a:t>
            </a:r>
            <a:r>
              <a:rPr lang="ru-RU" sz="2400" dirty="0" smtClean="0"/>
              <a:t> культурно-гигиенических навыков.</a:t>
            </a:r>
          </a:p>
          <a:p>
            <a:r>
              <a:rPr lang="ru-RU" sz="2400" dirty="0" smtClean="0"/>
              <a:t>5.       Отсутствие у ребенка опыта общения с незнакомыми детьми и взрослыми.</a:t>
            </a:r>
          </a:p>
          <a:p>
            <a:r>
              <a:rPr lang="ru-RU" sz="2400" dirty="0" smtClean="0"/>
              <a:t>6.       В кризисный период с 2,5 до 3,5 лет адаптация протекает более тяжело и длительно.</a:t>
            </a:r>
          </a:p>
          <a:p>
            <a:r>
              <a:rPr lang="ru-RU" sz="2400" dirty="0" smtClean="0"/>
              <a:t> </a:t>
            </a:r>
          </a:p>
          <a:p>
            <a:endParaRPr lang="ru-RU" dirty="0"/>
          </a:p>
        </p:txBody>
      </p:sp>
      <p:pic>
        <p:nvPicPr>
          <p:cNvPr id="3" name="Picture 9" descr="Плече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4005063"/>
            <a:ext cx="1857375" cy="2592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од. собрание\37785__2_\шаблон 2\шаблон 2 в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315416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3528" y="2060848"/>
            <a:ext cx="882047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В 1 год и 6 месяцев:</a:t>
            </a:r>
            <a:endParaRPr lang="ru-RU" sz="4000" dirty="0" smtClean="0"/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/>
              <a:t> держать в кулачке ложку, есть (частично) жидкую и     полужидкую пищу, пить из чашки (почти не проливая);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/>
              <a:t>    отрицательно относиться к нарушению опрятности;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/>
              <a:t>    сообщать о физиологических потребностях;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ru-RU" sz="2800" dirty="0" smtClean="0"/>
              <a:t>    спокойно относиться к умыванию.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:\Род. собрание\37785__2_\шаблон 2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243408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916832"/>
            <a:ext cx="939653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в 1 год и 9 месяцев:</a:t>
            </a:r>
            <a:endParaRPr lang="ru-RU" sz="4000" dirty="0" smtClean="0"/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    самостоятельно есть любую пищу, в том числе с хлебом, из своей тарелки;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       самостоятельно снимать (стягивать) шапку и обувь, частично одеваться (натягивать шапку, обувать туфли);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       обращать внимание на грязное лицо и руки;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       контролировать физиологические потребности (заранее сообщать взрослому характерным словом);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        проявлять желание к самостоятельности;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        знать места хранения игрушек, обуви, одежды и т.д.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:\Род. собрание\37785__2_\шаблон 2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315416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988840"/>
            <a:ext cx="9396536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в 2 года: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     есть аккуратно, не обливаясь;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     при умывании тереть ладони и части лица, вытираться при помощи взрослого;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     частично одеваться (натягивать носки, шапку, обувь при незначительной помощи взрослого), частично раздеваться;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     знать места хранения одежды, посуды, игрушек;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     пользоваться носовым платком (при напоминании);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     контролировать физиологические потребности.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E:\Род. собрание\37785__2_\шаблон 2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2636912"/>
            <a:ext cx="946854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в 2 года 6 месяцев:</a:t>
            </a:r>
          </a:p>
          <a:p>
            <a:endParaRPr lang="ru-RU" sz="4000" dirty="0" smtClean="0"/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   одеваться и раздеваться с небольшой помощью взрослого;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 smtClean="0"/>
              <a:t>      расстегивать и застегивать одну-две пуговицы.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Род. собрание\37785__2_\шаблон 2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9600" y="-243408"/>
            <a:ext cx="9753600" cy="7315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1718131"/>
            <a:ext cx="94827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/>
              <a:t>  в 3 года:</a:t>
            </a:r>
            <a:endParaRPr lang="ru-RU" sz="4000" dirty="0" smtClean="0"/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     одеваться с небольшой помощью взрослого и раздеваться самостоятельно;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     складывать свою одежду перед сном;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     застегивать несколько пуговиц, завязывать шнурки;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     знать назначение многих предметов и их местонахождение;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     выполнять поручения из 2-3 действий («отнеси», «поставь», «принеси»);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     уметь мыть руки и вытираться полотенцем;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     говорить слова благодарности;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     аккуратно есть, правильно держать ложку;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     замечать беспорядок в своей одежде;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     пользоваться носовым платком;</a:t>
            </a:r>
          </a:p>
          <a:p>
            <a:pPr>
              <a:buFont typeface="Wingdings" pitchFamily="2" charset="2"/>
              <a:buChar char="§"/>
            </a:pPr>
            <a:r>
              <a:rPr lang="ru-RU" sz="2000" dirty="0" smtClean="0"/>
              <a:t>     не выходить из-за стола до конца еды и не мешать за столом другим.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од. собрание\37785__2_\шаблон 2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3" name="Picture 2" descr="C:\Documents and Settings\Владелец\Мои документы\Мои рисунки\2013\Капельки, 2013г\Новая папка\Изображение 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31544">
            <a:off x="149276" y="735045"/>
            <a:ext cx="3312368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5" descr="C:\Documents and Settings\Владелец\Рабочий стол\МО ран возр\Изображение 0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429000"/>
            <a:ext cx="4032448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Documents and Settings\Владелец\Мои документы\Мои рисунки\2013\Капельки, 2013г\Изображение 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1645">
            <a:off x="3874459" y="749119"/>
            <a:ext cx="313184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:\Род. собрание\37785__2_\шаблон 2\шаблон 2 в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753600" cy="7315200"/>
          </a:xfrm>
          <a:prstGeom prst="rect">
            <a:avLst/>
          </a:prstGeom>
          <a:noFill/>
        </p:spPr>
      </p:pic>
      <p:pic>
        <p:nvPicPr>
          <p:cNvPr id="1026" name="Picture 2" descr="C:\Documents and Settings\Владелец\Мои документы\Мои рисунки\2015-16уч.г\Капельки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204864"/>
            <a:ext cx="3432381" cy="2574286"/>
          </a:xfrm>
          <a:prstGeom prst="rect">
            <a:avLst/>
          </a:prstGeom>
          <a:noFill/>
        </p:spPr>
      </p:pic>
      <p:pic>
        <p:nvPicPr>
          <p:cNvPr id="4" name="Рисунок 3" descr="C:\Documents and Settings\Владелец\Мои документы\Мои рисунки\2015-16уч.г\Капельки\Изображение 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861048"/>
            <a:ext cx="345638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Род. собрание\37785__2_\шаблон 2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pic>
        <p:nvPicPr>
          <p:cNvPr id="5123" name="Picture 3" descr="E:\Род. собрание\37785__2_\шаблон 2\шаблон 2 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-243408"/>
            <a:ext cx="9753600" cy="731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67322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solidFill>
                  <a:srgbClr val="C00000"/>
                </a:solidFill>
              </a:rPr>
              <a:t>Примерный режим дня ребенка дома: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964353"/>
            <a:ext cx="626469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Утренний подъем  7.00 – 7.30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Завтрак                     8.10 – 8.30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Второй завтрак      10.00 - 10.10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Прогулка                  10.30 - 11.20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Обед                          11.45 - 12.20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Дневной сон           12.20 - 15.00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Полдник                   15.15 - 15.25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Прогулка                  16.15 - 17.30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Ужин                         18.00 - 18.30 </a:t>
            </a:r>
          </a:p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</a:rPr>
              <a:t>Отход ко сну            20.30 </a:t>
            </a:r>
          </a:p>
          <a:p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8" name="Text Box 10"/>
          <p:cNvSpPr txBox="1">
            <a:spLocks noChangeArrowheads="1"/>
          </p:cNvSpPr>
          <p:nvPr/>
        </p:nvSpPr>
        <p:spPr bwMode="auto">
          <a:xfrm>
            <a:off x="755650" y="3500438"/>
            <a:ext cx="184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u="sng">
              <a:solidFill>
                <a:srgbClr val="0066FF"/>
              </a:solidFill>
            </a:endParaRPr>
          </a:p>
        </p:txBody>
      </p:sp>
      <p:pic>
        <p:nvPicPr>
          <p:cNvPr id="8" name="Picture 4" descr="C:\Documents and Settings\Владелец\Рабочий стол\МО ран возр\Изображение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404503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Picture 2" descr="C:\Documents and Settings\Владелец\Мои документы\Мои рисунки\2013\Капельки, 2013г\Изображение 04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987824" y="4293096"/>
            <a:ext cx="3240360" cy="2232248"/>
          </a:xfr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Picture 3" descr="C:\Documents and Settings\Владелец\Мои документы\Мои рисунки\2013\Капельки, 2013г\Изображение 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3" y="1844824"/>
            <a:ext cx="2160240" cy="333784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Утро радостных встреч</a:t>
            </a:r>
            <a:endParaRPr lang="ru-RU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323850" y="620713"/>
            <a:ext cx="9063038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принимать пищу</a:t>
            </a:r>
            <a:endParaRPr lang="ru-RU" sz="4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 descr="C:\Documents and Settings\Владелец\Мои документы\Мои рисунки\2013\Капельки, 2013г\Изображение 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88840"/>
            <a:ext cx="4078096" cy="24941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66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4" descr="C:\Documents and Settings\Владелец\Мои документы\Мои рисунки\2013\Капельки, 2013г\Изображение 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653136"/>
            <a:ext cx="3459624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99CC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8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Учимся играть</a:t>
            </a:r>
          </a:p>
        </p:txBody>
      </p:sp>
      <p:sp>
        <p:nvSpPr>
          <p:cNvPr id="15667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9" name="Picture 4" descr="C:\Documents and Settings\Владелец\Мои документы\Мои рисунки\2013\Капельки, 2013г\Новая папка\Изображение 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4293096"/>
            <a:ext cx="3568208" cy="216024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" name="Picture 2" descr="C:\Documents and Settings\Владелец\Мои документы\Мои рисунки\2013\Капельки, 2013г\Изображение 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3312368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 descr="C:\Documents and Settings\Владелец\Мои документы\Мои рисунки\2013\Капельки, 2013г\Новая папка\Изображение 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00808"/>
            <a:ext cx="3384376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6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6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1476375" y="404813"/>
            <a:ext cx="67262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Одежда удобная </a:t>
            </a:r>
          </a:p>
          <a:p>
            <a:pPr algn="ctr">
              <a:defRPr/>
            </a:pPr>
            <a:r>
              <a:rPr lang="ru-RU" sz="4400" b="1" u="sng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комфортная</a:t>
            </a:r>
          </a:p>
        </p:txBody>
      </p:sp>
      <p:pic>
        <p:nvPicPr>
          <p:cNvPr id="7" name="Picture 3" descr="C:\Documents and Settings\Владелец\Мои документы\Мои рисунки\2013\Капельки, 2013г\Изображение 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4032448" cy="28803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247" name="Picture 7" descr="F:\2014\Песочные фантазии, 09.07.14\Изображение 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355239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00CC00"/>
              </a:solidFill>
            </a:endParaRPr>
          </a:p>
        </p:txBody>
      </p:sp>
      <p:pic>
        <p:nvPicPr>
          <p:cNvPr id="9" name="Picture 2" descr="C:\Documents and Settings\Владелец\Мои документы\Мои рисунки\Изображение 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700808"/>
            <a:ext cx="3600400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C:\Documents and Settings\Владелец\Мои документы\Мои рисунки\2013\Капельки, 2013г\Изображение 0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17032"/>
            <a:ext cx="3528392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закаляемся</a:t>
            </a:r>
            <a:endParaRPr lang="ru-RU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151</Words>
  <Application>Microsoft Office PowerPoint</Application>
  <PresentationFormat>Экран (4:3)</PresentationFormat>
  <Paragraphs>68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Утро радостных встреч</vt:lpstr>
      <vt:lpstr>Слайд 6</vt:lpstr>
      <vt:lpstr>Учимся играть</vt:lpstr>
      <vt:lpstr>Слайд 8</vt:lpstr>
      <vt:lpstr>Мы закаляемся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30</cp:revision>
  <dcterms:modified xsi:type="dcterms:W3CDTF">2019-11-05T11:42:03Z</dcterms:modified>
</cp:coreProperties>
</file>